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embedTrueTypeFonts="1" saveSubsetFonts="1" autoCompressPictures="0">
  <p:sldMasterIdLst>
    <p:sldMasterId id="214748364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embeddedFontLst>
    <p:embeddedFont>
      <p:font typeface="Roboto Condensed" panose="02000000000000000000" pitchFamily="2" charset="0"/>
      <p:regular r:id="rId8"/>
      <p:bold r:id="rId9"/>
      <p:italic r:id="rId10"/>
      <p:boldItalic r:id="rId11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7" roundtripDataSignature="AMtx7mhShx9uvlbRALS48C2dGd+uSL9C0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34587" autoAdjust="0"/>
    <p:restoredTop sz="86433" autoAdjust="0"/>
  </p:normalViewPr>
  <p:slideViewPr>
    <p:cSldViewPr snapToGrid="0">
      <p:cViewPr varScale="1">
        <p:scale>
          <a:sx n="114" d="100"/>
          <a:sy n="114" d="100"/>
        </p:scale>
        <p:origin x="1116" y="684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87" d="100"/>
          <a:sy n="87" d="100"/>
        </p:scale>
        <p:origin x="3840" y="12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1.fntdata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4.fntdata"/><Relationship Id="rId5" Type="http://schemas.openxmlformats.org/officeDocument/2006/relationships/slide" Target="slides/slide4.xml"/><Relationship Id="rId28" Type="http://schemas.openxmlformats.org/officeDocument/2006/relationships/presProps" Target="presProps.xml"/><Relationship Id="rId10" Type="http://schemas.openxmlformats.org/officeDocument/2006/relationships/font" Target="fonts/font3.fntdata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font" Target="fonts/font2.fntdata"/><Relationship Id="rId27" Type="http://customschemas.google.com/relationships/presentationmetadata" Target="meta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0" y="0"/>
            <a:ext cx="3000000" cy="3000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/>
            </a:lvl1pPr>
            <a:lvl2pPr marL="914400" lvl="1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marL="1371600" lvl="2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marL="1828800" lvl="3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marL="2286000" lvl="4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marL="2743200" lvl="5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marL="3200400" lvl="6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marL="3657600" lvl="7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marL="4114800" lvl="8" indent="-22860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 spc="0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77" name="Google Shape;77;p1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78" name="Google Shape;78;p1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-1166813" y="0"/>
            <a:ext cx="5334001" cy="3000375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83" name="Google Shape;83;p2:notes"/>
          <p:cNvSpPr txBox="1">
            <a:spLocks noGrp="1"/>
          </p:cNvSpPr>
          <p:nvPr>
            <p:ph type="body" idx="1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4" name="Google Shape;84;p2:notes"/>
          <p:cNvSpPr txBox="1">
            <a:spLocks noGrp="1"/>
          </p:cNvSpPr>
          <p:nvPr>
            <p:ph type="sldNum" idx="12"/>
          </p:nvPr>
        </p:nvSpPr>
        <p:spPr>
          <a:xfrm>
            <a:off x="0" y="0"/>
            <a:ext cx="3000000" cy="300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Úvodní snímek 2">
  <p:cSld name="Úvodní snímek 2">
    <p:spTree>
      <p:nvGrpSpPr>
        <p:cNvPr id="1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0"/>
          <p:cNvSpPr txBox="1">
            <a:spLocks noGrp="1"/>
          </p:cNvSpPr>
          <p:nvPr>
            <p:ph type="title"/>
          </p:nvPr>
        </p:nvSpPr>
        <p:spPr>
          <a:xfrm>
            <a:off x="2841566" y="2801072"/>
            <a:ext cx="5447301" cy="83112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pic>
        <p:nvPicPr>
          <p:cNvPr id="16" name="Google Shape;16;p2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152400" y="-775757"/>
            <a:ext cx="4314825" cy="30527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7" name="Google Shape;17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948596" y="1565599"/>
            <a:ext cx="7701448" cy="81921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Záhlaví oddílu">
  <p:cSld name="Záhlaví oddílu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1"/>
          <p:cNvSpPr txBox="1">
            <a:spLocks noGrp="1"/>
          </p:cNvSpPr>
          <p:nvPr>
            <p:ph type="body" idx="1"/>
          </p:nvPr>
        </p:nvSpPr>
        <p:spPr>
          <a:xfrm>
            <a:off x="838200" y="1819275"/>
            <a:ext cx="10515600" cy="46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2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Úvodní snímek">
  <p:cSld name="Úvodní snímek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22"/>
          <p:cNvSpPr/>
          <p:nvPr/>
        </p:nvSpPr>
        <p:spPr>
          <a:xfrm>
            <a:off x="8629126" y="0"/>
            <a:ext cx="3562873" cy="6858000"/>
          </a:xfrm>
          <a:prstGeom prst="rect">
            <a:avLst/>
          </a:prstGeom>
          <a:solidFill>
            <a:srgbClr val="FFFF00"/>
          </a:solidFill>
          <a:ln w="12700" cap="flat" cmpd="sng">
            <a:solidFill>
              <a:srgbClr val="FFFF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Roboto Condensed"/>
              <a:buNone/>
            </a:pPr>
            <a:endParaRPr sz="1800">
              <a:solidFill>
                <a:schemeClr val="lt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pic>
        <p:nvPicPr>
          <p:cNvPr id="23" name="Google Shape;23;p2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562872" y="734482"/>
            <a:ext cx="5066254" cy="538903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va obsahy" type="twoObj">
  <p:cSld name="TWO_OBJECTS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2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2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7" name="Google Shape;27;p2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8" name="Google Shape;28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29" name="Google Shape;29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r>
              <a:rPr lang="cs-CZ"/>
              <a:t>Seminář Spolupráce vyšších odborných a vysokých škol ve vzdělávání, 22. 9. 2026</a:t>
            </a:r>
            <a:endParaRPr/>
          </a:p>
        </p:txBody>
      </p:sp>
      <p:sp>
        <p:nvSpPr>
          <p:cNvPr id="30" name="Google Shape;30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orovnání" type="twoTxTwoObj">
  <p:cSld name="TWO_OBJECTS_WITH_TEXT">
    <p:spTree>
      <p:nvGrpSpPr>
        <p:cNvPr id="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2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3" name="Google Shape;33;p2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4" name="Google Shape;34;p2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5" name="Google Shape;35;p2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6" name="Google Shape;36;p2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38" name="Google Shape;38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r>
              <a:rPr lang="cs-CZ"/>
              <a:t>Seminář Spolupráce vyšších odborných a vysokých škol ve vzdělávání, 22. 9. 2026</a:t>
            </a:r>
            <a:endParaRPr/>
          </a:p>
        </p:txBody>
      </p:sp>
      <p:sp>
        <p:nvSpPr>
          <p:cNvPr id="39" name="Google Shape;39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Jenom nadpis" type="titleOnly">
  <p:cSld name="TITLE_ONLY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43" name="Google Shape;43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r>
              <a:rPr lang="cs-CZ"/>
              <a:t>Seminář Spolupráce vyšších odborných a vysokých škol ve vzdělávání, 22. 9. 2026</a:t>
            </a:r>
            <a:endParaRPr/>
          </a:p>
        </p:txBody>
      </p:sp>
      <p:sp>
        <p:nvSpPr>
          <p:cNvPr id="44" name="Google Shape;44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rázdný" type="blank">
  <p:cSld name="BLANK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47" name="Google Shape;47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r>
              <a:rPr lang="cs-CZ"/>
              <a:t>Seminář Spolupráce vyšších odborných a vysokých škol ve vzdělávání, 22. 9. 2026</a:t>
            </a:r>
            <a:endParaRPr/>
          </a:p>
        </p:txBody>
      </p:sp>
      <p:sp>
        <p:nvSpPr>
          <p:cNvPr id="48" name="Google Shape;48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sah s titulkem" type="objTx">
  <p:cSld name="OBJECT_WITH_CAPTION_TEXT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2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2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9pPr>
          </a:lstStyle>
          <a:p>
            <a:endParaRPr/>
          </a:p>
        </p:txBody>
      </p:sp>
      <p:sp>
        <p:nvSpPr>
          <p:cNvPr id="52" name="Google Shape;52;p2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3" name="Google Shape;53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54" name="Google Shape;54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r>
              <a:rPr lang="cs-CZ"/>
              <a:t>Seminář Spolupráce vyšších odborných a vysokých škol ve vzdělávání, 22. 9. 2026</a:t>
            </a:r>
            <a:endParaRPr/>
          </a:p>
        </p:txBody>
      </p:sp>
      <p:sp>
        <p:nvSpPr>
          <p:cNvPr id="55" name="Google Shape;55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brázek s titulkem" type="picTx">
  <p:cSld name="PICTURE_WITH_CAPTION_TEXT"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2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8" name="Google Shape;58;p2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59" name="Google Shape;59;p2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0" name="Google Shape;60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61" name="Google Shape;61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r>
              <a:rPr lang="cs-CZ"/>
              <a:t>Seminář Spolupráce vyšších odborných a vysokých škol ve vzdělávání, 22. 9. 2026</a:t>
            </a:r>
            <a:endParaRPr/>
          </a:p>
        </p:txBody>
      </p:sp>
      <p:sp>
        <p:nvSpPr>
          <p:cNvPr id="62" name="Google Shape;62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Nadpis a svislý text" type="vertTx">
  <p:cSld name="VERTICAL_TEXT">
    <p:spTree>
      <p:nvGrpSpPr>
        <p:cNvPr id="1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2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29"/>
          <p:cNvSpPr txBox="1">
            <a:spLocks noGrp="1"/>
          </p:cNvSpPr>
          <p:nvPr>
            <p:ph type="body" idx="1"/>
          </p:nvPr>
        </p:nvSpPr>
        <p:spPr>
          <a:xfrm rot="5400000">
            <a:off x="3897313" y="-1233487"/>
            <a:ext cx="4397376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66" name="Google Shape;66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67" name="Google Shape;67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r>
              <a:rPr lang="cs-CZ"/>
              <a:t>Seminář Spolupráce vyšších odborných a vysokých škol ve vzdělávání, 22. 9. 2026</a:t>
            </a:r>
            <a:endParaRPr/>
          </a:p>
        </p:txBody>
      </p:sp>
      <p:sp>
        <p:nvSpPr>
          <p:cNvPr id="68" name="Google Shape;68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vislý nadpis a text" type="vertTitleAndTx">
  <p:cSld name="VERTICAL_TITLE_AND_VERTICAL_TEXT">
    <p:spTree>
      <p:nvGrpSpPr>
        <p:cNvPr id="1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3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1" name="Google Shape;71;p3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2" name="Google Shape;72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sp>
        <p:nvSpPr>
          <p:cNvPr id="73" name="Google Shape;73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r>
              <a:rPr lang="cs-CZ"/>
              <a:t>Seminář Spolupráce vyšších odborných a vysokých škol ve vzdělávání, 22. 9. 2026</a:t>
            </a:r>
            <a:endParaRPr/>
          </a:p>
        </p:txBody>
      </p:sp>
      <p:sp>
        <p:nvSpPr>
          <p:cNvPr id="74" name="Google Shape;74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s-CZ"/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19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-970617" y="-1914009"/>
            <a:ext cx="5283536" cy="5620161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" name="Google Shape;12;p19"/>
          <p:cNvSpPr txBox="1">
            <a:spLocks noGrp="1"/>
          </p:cNvSpPr>
          <p:nvPr>
            <p:ph type="body" idx="1"/>
          </p:nvPr>
        </p:nvSpPr>
        <p:spPr>
          <a:xfrm>
            <a:off x="838201" y="1825625"/>
            <a:ext cx="10515600" cy="4397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>
            <a:endParaRPr/>
          </a:p>
        </p:txBody>
      </p:sp>
      <p:pic>
        <p:nvPicPr>
          <p:cNvPr id="13" name="Google Shape;13;p19"/>
          <p:cNvPicPr preferRelativeResize="0"/>
          <p:nvPr/>
        </p:nvPicPr>
        <p:blipFill rotWithShape="1">
          <a:blip r:embed="rId14">
            <a:alphaModFix/>
          </a:blip>
          <a:srcRect/>
          <a:stretch/>
        </p:blipFill>
        <p:spPr>
          <a:xfrm>
            <a:off x="9772549" y="5329238"/>
            <a:ext cx="2508317" cy="1774612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 spc="0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1"/>
          <p:cNvSpPr txBox="1">
            <a:spLocks noGrp="1"/>
          </p:cNvSpPr>
          <p:nvPr>
            <p:ph type="title"/>
          </p:nvPr>
        </p:nvSpPr>
        <p:spPr>
          <a:xfrm>
            <a:off x="1632155" y="2827201"/>
            <a:ext cx="9271819" cy="121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 fontScale="9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Font typeface="Arial"/>
              <a:buNone/>
            </a:pPr>
            <a:r>
              <a:rPr lang="cs-CZ" b="1" dirty="0"/>
              <a:t>Spolupráce </a:t>
            </a:r>
            <a:r>
              <a:rPr lang="cs-CZ" b="1" dirty="0" err="1"/>
              <a:t>Jaboku</a:t>
            </a:r>
            <a:r>
              <a:rPr lang="cs-CZ" b="1" dirty="0"/>
              <a:t> a Evangelické teologické fakulty UK</a:t>
            </a:r>
            <a:endParaRPr b="1" dirty="0"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Obrázek 2">
            <a:extLst>
              <a:ext uri="{FF2B5EF4-FFF2-40B4-BE49-F238E27FC236}">
                <a16:creationId xmlns:a16="http://schemas.microsoft.com/office/drawing/2014/main" id="{433D96E2-6ADA-4A80-9AEE-65B1CDA4A5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71932" y="-176393"/>
            <a:ext cx="5530379" cy="203469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"/>
          <p:cNvSpPr txBox="1">
            <a:spLocks noGrp="1"/>
          </p:cNvSpPr>
          <p:nvPr>
            <p:ph type="body" idx="1"/>
          </p:nvPr>
        </p:nvSpPr>
        <p:spPr>
          <a:xfrm>
            <a:off x="867076" y="1819275"/>
            <a:ext cx="10515600" cy="467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228600" indent="-228600">
              <a:spcBef>
                <a:spcPts val="0"/>
              </a:spcBef>
              <a:buSzPts val="2800"/>
            </a:pPr>
            <a:r>
              <a:rPr lang="cs-CZ" dirty="0"/>
              <a:t>V roce 1999 byla uzavřena smlouva o spolupráci mezi </a:t>
            </a:r>
            <a:r>
              <a:rPr lang="cs-CZ" dirty="0" err="1"/>
              <a:t>Jabokem</a:t>
            </a:r>
            <a:r>
              <a:rPr lang="cs-CZ" dirty="0"/>
              <a:t> a Evangelickou teologickou fakultou Univerzity Karlovy (díky vstřícnosti tehdejšího děkana prof. Petra Pokorného).</a:t>
            </a:r>
          </a:p>
          <a:p>
            <a:pPr marL="228600" indent="-228600">
              <a:spcBef>
                <a:spcPts val="0"/>
              </a:spcBef>
              <a:buSzPts val="2800"/>
            </a:pPr>
            <a:r>
              <a:rPr lang="cs-CZ" dirty="0"/>
              <a:t>Společně zajišťovaly bakalářský program Pastorační a sociální práce</a:t>
            </a:r>
          </a:p>
          <a:p>
            <a:pPr marL="228600" indent="-228600">
              <a:spcBef>
                <a:spcPts val="0"/>
              </a:spcBef>
              <a:buSzPts val="2800"/>
            </a:pPr>
            <a:r>
              <a:rPr lang="cs-CZ" dirty="0"/>
              <a:t>Studenti Jaboku mohli během studia složit přijímací zkoušky a paralelně studovat oba programy, které se obsahově částečně překrývaly. Poté následovalo samostatné zakončení (absolutorium, vč. obhajoby absolventské práce / SZZ, vč. obhajoby – odlišné - bakalářské práce). Bakalářský obor šlo studovat také samostatně.</a:t>
            </a:r>
          </a:p>
          <a:p>
            <a:pPr marL="228600" indent="-228600">
              <a:spcBef>
                <a:spcPts val="0"/>
              </a:spcBef>
              <a:buSzPts val="2800"/>
            </a:pPr>
            <a:r>
              <a:rPr lang="cs-CZ" dirty="0"/>
              <a:t>V roce 2013 vznikla Katedra sociální práce na ETF UK a fakulta se při zajišťování programu postupně osamostatnila.</a:t>
            </a:r>
          </a:p>
          <a:p>
            <a:pPr marL="228600" indent="-228600">
              <a:spcBef>
                <a:spcPts val="0"/>
              </a:spcBef>
              <a:buSzPts val="2800"/>
            </a:pPr>
            <a:r>
              <a:rPr lang="cs-CZ" dirty="0"/>
              <a:t>Exkluzivní spolupráce přetrvává – viz dále.</a:t>
            </a:r>
            <a:endParaRPr dirty="0"/>
          </a:p>
        </p:txBody>
      </p:sp>
      <p:sp>
        <p:nvSpPr>
          <p:cNvPr id="87" name="Google Shape;87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None/>
            </a:pPr>
            <a:r>
              <a:rPr lang="cs-CZ" dirty="0"/>
              <a:t>Historie</a:t>
            </a: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>
            <a:extLst>
              <a:ext uri="{FF2B5EF4-FFF2-40B4-BE49-F238E27FC236}">
                <a16:creationId xmlns:a16="http://schemas.microsoft.com/office/drawing/2014/main" id="{C465116F-5641-45BE-93E2-15BC5967DA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 err="1"/>
              <a:t>Jabok</a:t>
            </a:r>
            <a:r>
              <a:rPr lang="cs-CZ" dirty="0"/>
              <a:t> zajišťuje kompletní část odborných praxí pro studijní program Sociální a pastorační práce</a:t>
            </a:r>
          </a:p>
          <a:p>
            <a:r>
              <a:rPr lang="cs-CZ" dirty="0"/>
              <a:t>Vzájemně sdílíme a uznáváme vybrané volitelné předměty</a:t>
            </a:r>
          </a:p>
          <a:p>
            <a:r>
              <a:rPr lang="cs-CZ" dirty="0"/>
              <a:t>Vzájemně sdílíme a uznáváme výuku v rámci programu Erasmus+</a:t>
            </a:r>
          </a:p>
          <a:p>
            <a:endParaRPr lang="cs-CZ" dirty="0"/>
          </a:p>
          <a:p>
            <a:pPr>
              <a:buNone/>
            </a:pPr>
            <a:r>
              <a:rPr lang="cs-CZ" dirty="0"/>
              <a:t>(podle par. 68 zák. 111/1998 Sb., o vysokých školách, a čl. 8, odst. 17 Studijního a zkušebního řádu UK)</a:t>
            </a: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E6714328-1926-49C6-BCD5-734D600991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Současnost</a:t>
            </a:r>
          </a:p>
        </p:txBody>
      </p:sp>
    </p:spTree>
    <p:extLst>
      <p:ext uri="{BB962C8B-B14F-4D97-AF65-F5344CB8AC3E}">
        <p14:creationId xmlns:p14="http://schemas.microsoft.com/office/powerpoint/2010/main" val="23597357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>
            <a:extLst>
              <a:ext uri="{FF2B5EF4-FFF2-40B4-BE49-F238E27FC236}">
                <a16:creationId xmlns:a16="http://schemas.microsoft.com/office/drawing/2014/main" id="{DD616A93-7F83-45FB-8E0A-474F97F4192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Studenti </a:t>
            </a:r>
            <a:r>
              <a:rPr lang="cs-CZ" dirty="0" err="1"/>
              <a:t>Jaboku</a:t>
            </a:r>
            <a:r>
              <a:rPr lang="cs-CZ" dirty="0"/>
              <a:t> mohou po získání 120 </a:t>
            </a:r>
            <a:r>
              <a:rPr lang="cs-CZ" dirty="0" err="1"/>
              <a:t>kr.</a:t>
            </a:r>
            <a:r>
              <a:rPr lang="cs-CZ" dirty="0"/>
              <a:t> (po 2.roč.) při zahájení studia žádat o uznání na ETF</a:t>
            </a:r>
          </a:p>
          <a:p>
            <a:r>
              <a:rPr lang="cs-CZ" dirty="0"/>
              <a:t>Celkem 89 </a:t>
            </a:r>
            <a:r>
              <a:rPr lang="cs-CZ" dirty="0" err="1"/>
              <a:t>kr.</a:t>
            </a:r>
            <a:r>
              <a:rPr lang="cs-CZ" dirty="0"/>
              <a:t> v rámci Minimálního vzdělávacího standardu je uznáno automaticky</a:t>
            </a:r>
          </a:p>
          <a:p>
            <a:r>
              <a:rPr lang="cs-CZ" dirty="0"/>
              <a:t>30 </a:t>
            </a:r>
            <a:r>
              <a:rPr lang="cs-CZ" dirty="0" err="1"/>
              <a:t>kr.</a:t>
            </a:r>
            <a:r>
              <a:rPr lang="cs-CZ" dirty="0"/>
              <a:t> je uznáno na základě doplňkové podmínky</a:t>
            </a:r>
          </a:p>
          <a:p>
            <a:r>
              <a:rPr lang="cs-CZ" dirty="0"/>
              <a:t>Volitelné kredity ve výši 18 </a:t>
            </a:r>
            <a:r>
              <a:rPr lang="cs-CZ" dirty="0" err="1"/>
              <a:t>kr.jsou</a:t>
            </a:r>
            <a:r>
              <a:rPr lang="cs-CZ" dirty="0"/>
              <a:t> rovněž uznávány.</a:t>
            </a:r>
          </a:p>
          <a:p>
            <a:r>
              <a:rPr lang="cs-CZ" dirty="0"/>
              <a:t>Celkem může být studentovi uznáno až 138 </a:t>
            </a:r>
            <a:r>
              <a:rPr lang="cs-CZ" dirty="0" err="1"/>
              <a:t>kr.</a:t>
            </a:r>
            <a:r>
              <a:rPr lang="cs-CZ" dirty="0"/>
              <a:t> ze 180 </a:t>
            </a:r>
            <a:r>
              <a:rPr lang="cs-CZ" dirty="0" err="1"/>
              <a:t>kr.</a:t>
            </a:r>
            <a:endParaRPr lang="cs-CZ" dirty="0"/>
          </a:p>
          <a:p>
            <a:r>
              <a:rPr lang="cs-CZ" dirty="0"/>
              <a:t>V optimálním případě může student dokončit Bc. studium na ETF za 1 rok, typicky je to spíš 1,5 – 2 roky.</a:t>
            </a:r>
          </a:p>
          <a:p>
            <a:endParaRPr lang="cs-CZ" dirty="0"/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2CFAAF85-F4DD-43D1-9175-D35428DC0B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Prostupnost </a:t>
            </a:r>
          </a:p>
        </p:txBody>
      </p:sp>
    </p:spTree>
    <p:extLst>
      <p:ext uri="{BB962C8B-B14F-4D97-AF65-F5344CB8AC3E}">
        <p14:creationId xmlns:p14="http://schemas.microsoft.com/office/powerpoint/2010/main" val="17963029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text 1">
            <a:extLst>
              <a:ext uri="{FF2B5EF4-FFF2-40B4-BE49-F238E27FC236}">
                <a16:creationId xmlns:a16="http://schemas.microsoft.com/office/drawing/2014/main" id="{8F1AB102-AA67-4B8F-9E27-1546E7F3E5C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cs-CZ" dirty="0"/>
              <a:t>Spolupráce se opírá o letité dobré vztahy a důvěru.</a:t>
            </a:r>
          </a:p>
          <a:p>
            <a:pPr marL="114300" indent="0">
              <a:buNone/>
            </a:pPr>
            <a:r>
              <a:rPr lang="cs-CZ" dirty="0"/>
              <a:t>Vs.</a:t>
            </a:r>
          </a:p>
          <a:p>
            <a:r>
              <a:rPr lang="cs-CZ" dirty="0"/>
              <a:t>Legislativní nesoulad Školského </a:t>
            </a:r>
            <a:r>
              <a:rPr lang="cs-CZ"/>
              <a:t>zákona a Zákona </a:t>
            </a:r>
            <a:r>
              <a:rPr lang="cs-CZ" dirty="0"/>
              <a:t>o VŠ vytváří řadu překážek</a:t>
            </a:r>
          </a:p>
        </p:txBody>
      </p:sp>
      <p:sp>
        <p:nvSpPr>
          <p:cNvPr id="3" name="Nadpis 2">
            <a:extLst>
              <a:ext uri="{FF2B5EF4-FFF2-40B4-BE49-F238E27FC236}">
                <a16:creationId xmlns:a16="http://schemas.microsoft.com/office/drawing/2014/main" id="{2DB215FD-3540-403B-929D-CFA99958F3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Výhody a limity</a:t>
            </a:r>
          </a:p>
        </p:txBody>
      </p:sp>
    </p:spTree>
    <p:extLst>
      <p:ext uri="{BB962C8B-B14F-4D97-AF65-F5344CB8AC3E}">
        <p14:creationId xmlns:p14="http://schemas.microsoft.com/office/powerpoint/2010/main" val="1572835023"/>
      </p:ext>
    </p:extLst>
  </p:cSld>
  <p:clrMapOvr>
    <a:masterClrMapping/>
  </p:clrMapOvr>
</p:sld>
</file>

<file path=ppt/theme/theme1.xml><?xml version="1.0" encoding="utf-8"?>
<a:theme xmlns:a="http://schemas.openxmlformats.org/drawingml/2006/main" name="Jabok">
  <a:themeElements>
    <a:clrScheme name="Vlastní 2">
      <a:dk1>
        <a:srgbClr val="000000"/>
      </a:dk1>
      <a:lt1>
        <a:srgbClr val="FFFFFF"/>
      </a:lt1>
      <a:dk2>
        <a:srgbClr val="39302A"/>
      </a:dk2>
      <a:lt2>
        <a:srgbClr val="E5DEDB"/>
      </a:lt2>
      <a:accent1>
        <a:srgbClr val="FFFF00"/>
      </a:accent1>
      <a:accent2>
        <a:srgbClr val="7F7F7F"/>
      </a:accent2>
      <a:accent3>
        <a:srgbClr val="262626"/>
      </a:accent3>
      <a:accent4>
        <a:srgbClr val="FFFF00"/>
      </a:accent4>
      <a:accent5>
        <a:srgbClr val="773709"/>
      </a:accent5>
      <a:accent6>
        <a:srgbClr val="3F3F3F"/>
      </a:accent6>
      <a:hlink>
        <a:srgbClr val="2998E3"/>
      </a:hlink>
      <a:folHlink>
        <a:srgbClr val="7F723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Jabok">
  <a:themeElements>
    <a:clrScheme name="Vlastní 2">
      <a:dk1>
        <a:srgbClr val="000000"/>
      </a:dk1>
      <a:lt1>
        <a:srgbClr val="FFFFFF"/>
      </a:lt1>
      <a:dk2>
        <a:srgbClr val="39302A"/>
      </a:dk2>
      <a:lt2>
        <a:srgbClr val="E5DEDB"/>
      </a:lt2>
      <a:accent1>
        <a:srgbClr val="FFFF00"/>
      </a:accent1>
      <a:accent2>
        <a:srgbClr val="7F7F7F"/>
      </a:accent2>
      <a:accent3>
        <a:srgbClr val="262626"/>
      </a:accent3>
      <a:accent4>
        <a:srgbClr val="FFFF00"/>
      </a:accent4>
      <a:accent5>
        <a:srgbClr val="773709"/>
      </a:accent5>
      <a:accent6>
        <a:srgbClr val="3F3F3F"/>
      </a:accent6>
      <a:hlink>
        <a:srgbClr val="2998E3"/>
      </a:hlink>
      <a:folHlink>
        <a:srgbClr val="7F723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450</TotalTime>
  <Words>296</Words>
  <Application>Microsoft Office PowerPoint</Application>
  <PresentationFormat>Širokoúhlá obrazovka</PresentationFormat>
  <Paragraphs>24</Paragraphs>
  <Slides>5</Slides>
  <Notes>2</Notes>
  <HiddenSlides>0</HiddenSlides>
  <MMClips>0</MMClips>
  <ScaleCrop>false</ScaleCrop>
  <HeadingPairs>
    <vt:vector size="6" baseType="variant">
      <vt:variant>
        <vt:lpstr>Použitá písma</vt:lpstr>
      </vt:variant>
      <vt:variant>
        <vt:i4>2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5</vt:i4>
      </vt:variant>
    </vt:vector>
  </HeadingPairs>
  <TitlesOfParts>
    <vt:vector size="8" baseType="lpstr">
      <vt:lpstr>Arial</vt:lpstr>
      <vt:lpstr>Roboto Condensed</vt:lpstr>
      <vt:lpstr>Jabok</vt:lpstr>
      <vt:lpstr>Spolupráce Jaboku a Evangelické teologické fakulty UK</vt:lpstr>
      <vt:lpstr>Historie</vt:lpstr>
      <vt:lpstr>Současnost</vt:lpstr>
      <vt:lpstr>Prostupnost </vt:lpstr>
      <vt:lpstr>Výhody a limity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Metody a techniky sociálních výzkumů</dc:title>
  <dc:creator>Walnut Exporter</dc:creator>
  <cp:lastModifiedBy>Hana Pazlarová</cp:lastModifiedBy>
  <cp:revision>14</cp:revision>
  <dcterms:created xsi:type="dcterms:W3CDTF">2026-08-19T07:45:52Z</dcterms:created>
  <dcterms:modified xsi:type="dcterms:W3CDTF">2026-09-21T08:29:00Z</dcterms:modified>
</cp:coreProperties>
</file>